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r:id="rId1"/>
  </p:sldMasterIdLst>
  <p:notesMasterIdLst>
    <p:notesMasterId r:id="rId17"/>
  </p:notesMasterIdLst>
  <p:sldIdLst>
    <p:sldId id="275" r:id="rId2"/>
    <p:sldId id="274" r:id="rId3"/>
    <p:sldId id="260" r:id="rId4"/>
    <p:sldId id="261" r:id="rId5"/>
    <p:sldId id="263" r:id="rId6"/>
    <p:sldId id="264" r:id="rId7"/>
    <p:sldId id="265" r:id="rId8"/>
    <p:sldId id="266" r:id="rId9"/>
    <p:sldId id="267" r:id="rId10"/>
    <p:sldId id="268" r:id="rId11"/>
    <p:sldId id="269" r:id="rId12"/>
    <p:sldId id="270" r:id="rId13"/>
    <p:sldId id="273" r:id="rId14"/>
    <p:sldId id="271" r:id="rId15"/>
    <p:sldId id="272"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p:cViewPr varScale="1">
        <p:scale>
          <a:sx n="61" d="100"/>
          <a:sy n="61" d="100"/>
        </p:scale>
        <p:origin x="-1280"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196259-D431-4BF5-8102-46E208C3431B}" type="datetimeFigureOut">
              <a:rPr lang="ru-RU" smtClean="0"/>
              <a:pPr/>
              <a:t>12/13/15</a:t>
            </a:fld>
            <a:endParaRPr lang="ru-R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82CFFB-F513-4651-9D7D-439B9657712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ru-R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ru-RU"/>
          </a:p>
        </p:txBody>
      </p:sp>
      <p:sp>
        <p:nvSpPr>
          <p:cNvPr id="4" name="Date Placeholder 3"/>
          <p:cNvSpPr>
            <a:spLocks noGrp="1"/>
          </p:cNvSpPr>
          <p:nvPr>
            <p:ph type="dt" sz="half" idx="10"/>
          </p:nvPr>
        </p:nvSpPr>
        <p:spPr/>
        <p:txBody>
          <a:bodyPr/>
          <a:lstStyle/>
          <a:p>
            <a:fld id="{AF00449B-85A4-4BB0-983D-61C5102CAB68}" type="datetimeFigureOut">
              <a:rPr lang="ru-RU" smtClean="0"/>
              <a:pPr/>
              <a:t>12/13/15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p>
            <a:fld id="{AF00449B-85A4-4BB0-983D-61C5102CAB68}" type="datetimeFigureOut">
              <a:rPr lang="ru-RU" smtClean="0"/>
              <a:pPr/>
              <a:t>12/13/15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00449B-85A4-4BB0-983D-61C5102CAB68}" type="datetimeFigureOut">
              <a:rPr lang="ru-RU" smtClean="0"/>
              <a:pPr/>
              <a:t>12/13/15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Date Placeholder 4"/>
          <p:cNvSpPr>
            <a:spLocks noGrp="1"/>
          </p:cNvSpPr>
          <p:nvPr>
            <p:ph type="dt" sz="half" idx="10"/>
          </p:nvPr>
        </p:nvSpPr>
        <p:spPr/>
        <p:txBody>
          <a:bodyPr/>
          <a:lstStyle/>
          <a:p>
            <a:fld id="{AF00449B-85A4-4BB0-983D-61C5102CAB68}" type="datetimeFigureOut">
              <a:rPr lang="ru-RU" smtClean="0"/>
              <a:pPr/>
              <a:t>12/13/15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D8021A0-9D5F-4A34-91EE-64829328AFD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7" name="Date Placeholder 6"/>
          <p:cNvSpPr>
            <a:spLocks noGrp="1"/>
          </p:cNvSpPr>
          <p:nvPr>
            <p:ph type="dt" sz="half" idx="10"/>
          </p:nvPr>
        </p:nvSpPr>
        <p:spPr/>
        <p:txBody>
          <a:bodyPr/>
          <a:lstStyle/>
          <a:p>
            <a:fld id="{AF00449B-85A4-4BB0-983D-61C5102CAB68}" type="datetimeFigureOut">
              <a:rPr lang="ru-RU" smtClean="0"/>
              <a:pPr/>
              <a:t>12/13/15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D8021A0-9D5F-4A34-91EE-64829328AFD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Date Placeholder 2"/>
          <p:cNvSpPr>
            <a:spLocks noGrp="1"/>
          </p:cNvSpPr>
          <p:nvPr>
            <p:ph type="dt" sz="half" idx="10"/>
          </p:nvPr>
        </p:nvSpPr>
        <p:spPr/>
        <p:txBody>
          <a:bodyPr/>
          <a:lstStyle/>
          <a:p>
            <a:fld id="{AF00449B-85A4-4BB0-983D-61C5102CAB68}" type="datetimeFigureOut">
              <a:rPr lang="ru-RU" smtClean="0"/>
              <a:pPr/>
              <a:t>12/13/15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D8021A0-9D5F-4A34-91EE-64829328AFD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00449B-85A4-4BB0-983D-61C5102CAB68}" type="datetimeFigureOut">
              <a:rPr lang="ru-RU" smtClean="0"/>
              <a:pPr/>
              <a:t>12/13/15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D8021A0-9D5F-4A34-91EE-64829328AFD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00449B-85A4-4BB0-983D-61C5102CAB68}" type="datetimeFigureOut">
              <a:rPr lang="ru-RU" smtClean="0"/>
              <a:pPr/>
              <a:t>12/13/15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D8021A0-9D5F-4A34-91EE-64829328AFD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00449B-85A4-4BB0-983D-61C5102CAB68}" type="datetimeFigureOut">
              <a:rPr lang="ru-RU" smtClean="0"/>
              <a:pPr/>
              <a:t>12/13/15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D8021A0-9D5F-4A34-91EE-64829328AFD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p>
            <a:fld id="{AF00449B-85A4-4BB0-983D-61C5102CAB68}" type="datetimeFigureOut">
              <a:rPr lang="ru-RU" smtClean="0"/>
              <a:pPr/>
              <a:t>12/13/15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ru-R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p>
            <a:fld id="{AF00449B-85A4-4BB0-983D-61C5102CAB68}" type="datetimeFigureOut">
              <a:rPr lang="ru-RU" smtClean="0"/>
              <a:pPr/>
              <a:t>12/13/15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ru-R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00449B-85A4-4BB0-983D-61C5102CAB68}" type="datetimeFigureOut">
              <a:rPr lang="ru-RU" smtClean="0"/>
              <a:pPr/>
              <a:t>12/13/15</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8021A0-9D5F-4A34-91EE-64829328AFD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Droid Sans"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Droid Sans"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Droid Sans"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Droid Sans"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Droid Sans"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Droid Sans"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Droid Sans"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Droid Sans"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Droid Sans"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 Id="rId3"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eg"/><Relationship Id="rId3"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eg"/><Relationship Id="rId3"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2.jpeg"/><Relationship Id="rId3" Type="http://schemas.openxmlformats.org/officeDocument/2006/relationships/image" Target="../media/image1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9.jpeg"/><Relationship Id="rId1" Type="http://schemas.openxmlformats.org/officeDocument/2006/relationships/slideLayout" Target="../slideLayouts/slideLayout7.xml"/><Relationship Id="rId2"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764734" y="2034741"/>
            <a:ext cx="7772402" cy="1470025"/>
          </a:xfrm>
        </p:spPr>
        <p:txBody>
          <a:bodyPr anchor="ctr">
            <a:normAutofit fontScale="90000"/>
          </a:bodyPr>
          <a:lstStyle/>
          <a:p>
            <a:pPr algn="ctr"/>
            <a:r>
              <a:rPr lang="en-US" b="1" u="none" dirty="0"/>
              <a:t>PRESENTATION</a:t>
            </a:r>
          </a:p>
          <a:p>
            <a:pPr algn="ctr"/>
            <a:r>
              <a:rPr lang="en-US" b="1" u="none" dirty="0"/>
              <a:t>ON</a:t>
            </a:r>
          </a:p>
          <a:p>
            <a:pPr algn="ctr"/>
            <a:r>
              <a:rPr lang="en-US" b="1" u="none" dirty="0"/>
              <a:t>JANE EYRE</a:t>
            </a:r>
          </a:p>
          <a:p>
            <a:pPr algn="ctr"/>
            <a:r>
              <a:rPr lang="en-US" b="1" u="none" dirty="0"/>
              <a:t>(Summary)</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2" name="Picture"/>
          <p:cNvPicPr/>
          <p:nvPr/>
        </p:nvPicPr>
        <p:blipFill>
          <a:blip r:embed="rId2"/>
          <a:stretch>
            <a:fillRect/>
          </a:stretch>
        </p:blipFill>
        <p:spPr>
          <a:xfrm rot="21567714">
            <a:off x="102813" y="96745"/>
            <a:ext cx="4153049" cy="6741963"/>
          </a:xfrm>
          <a:prstGeom prst="rect">
            <a:avLst/>
          </a:prstGeom>
          <a:noFill/>
        </p:spPr>
      </p:pic>
      <p:sp>
        <p:nvSpPr>
          <p:cNvPr id="15" name="TextBox 15"/>
          <p:cNvSpPr txBox="1"/>
          <p:nvPr/>
        </p:nvSpPr>
        <p:spPr>
          <a:xfrm>
            <a:off x="4166348" y="1563895"/>
            <a:ext cx="5334000" cy="1778000"/>
          </a:xfrm>
          <a:prstGeom prst="rect">
            <a:avLst/>
          </a:prstGeom>
          <a:noFill/>
        </p:spPr>
        <p:txBody>
          <a:bodyPr anchor="ctr">
            <a:spAutoFit/>
          </a:bodyPr>
          <a:lstStyle/>
          <a:p>
            <a:pPr algn="ctr"/>
            <a:r>
              <a:rPr sz="3300" b="1">
                <a:solidFill>
                  <a:srgbClr val="002AF2"/>
                </a:solidFill>
                <a:latin typeface="Short Stack"/>
              </a:rPr>
              <a:t>JANE EYRE</a:t>
            </a:r>
            <a:endParaRPr sz="2900" b="1">
              <a:solidFill>
                <a:srgbClr val="FE0000"/>
              </a:solidFill>
              <a:latin typeface="Carlito"/>
            </a:endParaRPr>
          </a:p>
          <a:p>
            <a:pPr algn="ctr"/>
            <a:r>
              <a:rPr sz="3300" b="1">
                <a:solidFill>
                  <a:srgbClr val="002AF2"/>
                </a:solidFill>
                <a:latin typeface="Short Stack"/>
              </a:rPr>
              <a:t>SUMMARY</a:t>
            </a:r>
            <a:r>
              <a:rPr sz="2900" b="1">
                <a:solidFill>
                  <a:srgbClr val="FE0000"/>
                </a:solidFill>
                <a:latin typeface="Carlito"/>
              </a:rPr>
              <a:t> </a:t>
            </a:r>
          </a:p>
        </p:txBody>
      </p:sp>
      <p:sp>
        <p:nvSpPr>
          <p:cNvPr id="51" name="TextBox 51"/>
          <p:cNvSpPr txBox="1"/>
          <p:nvPr/>
        </p:nvSpPr>
        <p:spPr>
          <a:xfrm>
            <a:off x="5980054" y="5135997"/>
            <a:ext cx="3286728" cy="1415772"/>
          </a:xfrm>
          <a:prstGeom prst="rect">
            <a:avLst/>
          </a:prstGeom>
          <a:noFill/>
        </p:spPr>
        <p:txBody>
          <a:bodyPr anchor="ctr">
            <a:spAutoFit/>
          </a:bodyPr>
          <a:lstStyle/>
          <a:p>
            <a:pPr algn="ctr"/>
            <a:r>
              <a:rPr lang="en-US" sz="4300" b="1" i="1" dirty="0" err="1" smtClean="0">
                <a:solidFill>
                  <a:srgbClr val="404040"/>
                </a:solidFill>
                <a:latin typeface="Carlito"/>
              </a:rPr>
              <a:t>Gurpreet</a:t>
            </a:r>
            <a:r>
              <a:rPr lang="en-US" sz="4300" b="1" i="1" dirty="0" smtClean="0">
                <a:solidFill>
                  <a:srgbClr val="404040"/>
                </a:solidFill>
                <a:latin typeface="Carlito"/>
              </a:rPr>
              <a:t>  </a:t>
            </a:r>
          </a:p>
          <a:p>
            <a:pPr algn="ctr"/>
            <a:r>
              <a:rPr lang="en-US" sz="4300" b="1" i="1" dirty="0" err="1" smtClean="0">
                <a:solidFill>
                  <a:srgbClr val="404040"/>
                </a:solidFill>
                <a:latin typeface="Carlito"/>
              </a:rPr>
              <a:t>Kaur</a:t>
            </a:r>
            <a:endParaRPr sz="4300" b="1" i="1" dirty="0" smtClean="0">
              <a:solidFill>
                <a:srgbClr val="404040"/>
              </a:solidFill>
              <a:latin typeface="Carli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pPr algn="l"/>
            <a:r>
              <a:rPr lang="en-US" b="1" i="1" u="sng" dirty="0">
                <a:solidFill>
                  <a:srgbClr val="FFBF81"/>
                </a:solidFill>
                <a:latin typeface="Short Stack"/>
              </a:rPr>
              <a:t>INTRODUTION:-</a:t>
            </a:r>
          </a:p>
        </p:txBody>
      </p:sp>
      <p:sp>
        <p:nvSpPr>
          <p:cNvPr id="3" name="Text Placeholder 2"/>
          <p:cNvSpPr>
            <a:spLocks noGrp="1"/>
          </p:cNvSpPr>
          <p:nvPr>
            <p:ph type="body" idx="1"/>
          </p:nvPr>
        </p:nvSpPr>
        <p:spPr/>
        <p:txBody>
          <a:bodyPr/>
          <a:lstStyle/>
          <a:p>
            <a:pPr>
              <a:buFont typeface="Wingdings" pitchFamily="2" charset="2"/>
              <a:buChar char="v"/>
            </a:pPr>
            <a:r>
              <a:rPr b="1">
                <a:solidFill>
                  <a:srgbClr val="BE6000"/>
                </a:solidFill>
              </a:rPr>
              <a:t>.Jane Eyre is an orphan with a difficult start in life. She takes on a job as the governess at Thornfield.</a:t>
            </a:r>
            <a:endParaRPr/>
          </a:p>
          <a:p>
            <a:pPr>
              <a:buFont typeface="Wingdings" pitchFamily="2" charset="2"/>
              <a:buChar char="v"/>
            </a:pPr>
            <a:r>
              <a:rPr/>
              <a:t>Jane falls in love with Edward Rochester, the master of the house.</a:t>
            </a:r>
            <a:endParaRPr lang="en-US" dirty="0"/>
          </a:p>
          <a:p>
            <a:endParaRPr lang="en-US" dirty="0"/>
          </a:p>
        </p:txBody>
      </p:sp>
      <p:sp>
        <p:nvSpPr>
          <p:cNvPr id="4" name="Text Placeholder 3"/>
          <p:cNvSpPr>
            <a:spLocks noGrp="1"/>
          </p:cNvSpPr>
          <p:nvPr>
            <p:ph type="body" idx="2"/>
          </p:nvPr>
        </p:nvSpPr>
        <p:spPr/>
        <p:txBody>
          <a:bodyPr/>
          <a:lstStyle/>
          <a:p>
            <a:pPr>
              <a:buFont typeface="Wingdings" pitchFamily="2" charset="2"/>
              <a:buChar char="v"/>
            </a:pPr>
            <a:r>
              <a:rPr b="1" i="1">
                <a:solidFill>
                  <a:srgbClr val="8095FF"/>
                </a:solidFill>
              </a:rPr>
              <a:t>Rochester asks Jane to marry him, but their wedding ceremony is interrupted when Mr. Briggs declares that Rochester wife who is locked away on the third floor.</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18205" y="465628"/>
            <a:ext cx="4038600" cy="4525963"/>
          </a:xfrm>
        </p:spPr>
        <p:txBody>
          <a:bodyPr/>
          <a:lstStyle/>
          <a:p>
            <a:pPr>
              <a:buFont typeface="Wingdings" pitchFamily="2" charset="2"/>
              <a:buChar char="v"/>
            </a:pPr>
            <a:r>
              <a:rPr b="1" i="1">
                <a:solidFill>
                  <a:srgbClr val="BE6000"/>
                </a:solidFill>
                <a:latin typeface="Droid Serif"/>
              </a:rPr>
              <a:t>Jane runs away, inherits money from her uncle, and ultimately returns to Thornfield because of her devotion to Rochester.</a:t>
            </a:r>
            <a:endParaRPr lang="en-US" dirty="0"/>
          </a:p>
        </p:txBody>
      </p:sp>
      <p:sp>
        <p:nvSpPr>
          <p:cNvPr id="4" name="Text Placeholder 3"/>
          <p:cNvSpPr>
            <a:spLocks noGrp="1"/>
          </p:cNvSpPr>
          <p:nvPr>
            <p:ph type="body" idx="2"/>
          </p:nvPr>
        </p:nvSpPr>
        <p:spPr/>
        <p:txBody>
          <a:bodyPr/>
          <a:lstStyle/>
          <a:p>
            <a:pPr>
              <a:buFont typeface="Wingdings" pitchFamily="2" charset="2"/>
              <a:buChar char="v"/>
            </a:pPr>
            <a:r>
              <a:rPr b="1" i="1">
                <a:solidFill>
                  <a:srgbClr val="001580"/>
                </a:solidFill>
              </a:rPr>
              <a:t>Thornfield has been burned to the ground, and Rochester has lost his hand and his sight. Jane marries him, and they have a child together.</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65997" y="355096"/>
            <a:ext cx="4329803" cy="5771067"/>
          </a:xfrm>
        </p:spPr>
        <p:txBody>
          <a:bodyPr/>
          <a:lstStyle/>
          <a:p>
            <a:pPr>
              <a:buFont typeface="Courier New" pitchFamily="49" charset="0"/>
              <a:buChar char="•"/>
            </a:pPr>
            <a:r>
              <a:rPr b="1" i="1">
                <a:solidFill>
                  <a:srgbClr val="8095FF"/>
                </a:solidFill>
                <a:latin typeface="Droid Sans"/>
              </a:rPr>
              <a:t>Jane</a:t>
            </a:r>
            <a:r>
              <a:rPr b="0" i="1">
                <a:solidFill>
                  <a:srgbClr val="8095FF"/>
                </a:solidFill>
                <a:latin typeface="Droid Sans"/>
              </a:rPr>
              <a:t> Eyre, an orphan, lives with her abusive aunt,</a:t>
            </a:r>
            <a:r>
              <a:rPr b="1" i="1">
                <a:solidFill>
                  <a:srgbClr val="FF9F40"/>
                </a:solidFill>
                <a:latin typeface="Droid Sans"/>
              </a:rPr>
              <a:t> Sarah Reed, and her mean-spirited cousins, John, Eliza, and Georgiana, at Gateshead Hall.</a:t>
            </a:r>
            <a:endParaRPr b="0" i="1">
              <a:solidFill>
                <a:srgbClr val="8095FF"/>
              </a:solidFill>
              <a:latin typeface="Droid Sans"/>
            </a:endParaRPr>
          </a:p>
          <a:p>
            <a:pPr>
              <a:buFont typeface="Courier New" pitchFamily="49" charset="0"/>
              <a:buChar char="•"/>
            </a:pPr>
            <a:r>
              <a:rPr b="0" i="1">
                <a:solidFill>
                  <a:srgbClr val="FF8081"/>
                </a:solidFill>
                <a:latin typeface="Droid Sans"/>
              </a:rPr>
              <a:t>She is sent away to the Lowood School where the conditions are very harsh</a:t>
            </a:r>
            <a:r>
              <a:rPr b="0" i="0">
                <a:solidFill>
                  <a:srgbClr val="000000"/>
                </a:solidFill>
                <a:latin typeface="Droid Sans"/>
              </a:rPr>
              <a:t>. </a:t>
            </a:r>
          </a:p>
          <a:p>
            <a:pPr>
              <a:buNone/>
            </a:pPr>
            <a:endParaRPr lang="en-US" dirty="0"/>
          </a:p>
        </p:txBody>
      </p:sp>
      <p:pic>
        <p:nvPicPr>
          <p:cNvPr id="53" name="Picture"/>
          <p:cNvPicPr/>
          <p:nvPr/>
        </p:nvPicPr>
        <p:blipFill>
          <a:blip r:embed="rId2"/>
          <a:stretch>
            <a:fillRect/>
          </a:stretch>
        </p:blipFill>
        <p:spPr>
          <a:xfrm>
            <a:off x="4900691" y="3696751"/>
            <a:ext cx="4078733" cy="2281329"/>
          </a:xfrm>
          <a:prstGeom prst="rect">
            <a:avLst/>
          </a:prstGeom>
          <a:noFill/>
        </p:spPr>
      </p:pic>
      <p:pic>
        <p:nvPicPr>
          <p:cNvPr id="54" name="Picture"/>
          <p:cNvPicPr/>
          <p:nvPr/>
        </p:nvPicPr>
        <p:blipFill>
          <a:blip r:embed="rId3"/>
          <a:stretch>
            <a:fillRect/>
          </a:stretch>
        </p:blipFill>
        <p:spPr>
          <a:xfrm>
            <a:off x="4667237" y="440545"/>
            <a:ext cx="4149081" cy="2759961"/>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pPr algn="l"/>
            <a:r>
              <a:rPr lang="en-US" b="1" dirty="0">
                <a:solidFill>
                  <a:srgbClr val="8095FF"/>
                </a:solidFill>
              </a:rPr>
              <a:t> </a:t>
            </a:r>
            <a:r>
              <a:rPr lang="en-US" b="1" u="sng" dirty="0">
                <a:solidFill>
                  <a:srgbClr val="8095FF"/>
                </a:solidFill>
              </a:rPr>
              <a:t>AT</a:t>
            </a:r>
            <a:r>
              <a:rPr lang="en-US" b="1" dirty="0">
                <a:solidFill>
                  <a:srgbClr val="8095FF"/>
                </a:solidFill>
              </a:rPr>
              <a:t> </a:t>
            </a:r>
            <a:r>
              <a:rPr lang="en-US" b="1" u="sng" dirty="0">
                <a:solidFill>
                  <a:srgbClr val="8095FF"/>
                </a:solidFill>
              </a:rPr>
              <a:t>LOWOOD</a:t>
            </a:r>
            <a:r>
              <a:rPr lang="en-US" b="1" dirty="0">
                <a:solidFill>
                  <a:srgbClr val="8095FF"/>
                </a:solidFill>
              </a:rPr>
              <a:t> </a:t>
            </a:r>
            <a:r>
              <a:rPr lang="en-US" b="1" u="sng" dirty="0">
                <a:solidFill>
                  <a:srgbClr val="8095FF"/>
                </a:solidFill>
              </a:rPr>
              <a:t>SCHOOL:-</a:t>
            </a:r>
            <a:endParaRPr lang="en-US" b="1" dirty="0">
              <a:solidFill>
                <a:srgbClr val="8095FF"/>
              </a:solidFill>
            </a:endParaRPr>
          </a:p>
        </p:txBody>
      </p:sp>
      <p:sp>
        <p:nvSpPr>
          <p:cNvPr id="3" name="Text Placeholder 2"/>
          <p:cNvSpPr>
            <a:spLocks noGrp="1"/>
          </p:cNvSpPr>
          <p:nvPr>
            <p:ph type="body" idx="1"/>
          </p:nvPr>
        </p:nvSpPr>
        <p:spPr/>
        <p:txBody>
          <a:bodyPr/>
          <a:lstStyle/>
          <a:p>
            <a:r>
              <a:rPr b="1" i="1">
                <a:solidFill>
                  <a:srgbClr val="804000"/>
                </a:solidFill>
                <a:latin typeface="Droid Sans"/>
              </a:rPr>
              <a:t>When Helen Burns dies, and Miss Temple marries, Jane decides to leave Lowood, and secures a job as a governess at Thornfield.</a:t>
            </a:r>
            <a:endParaRPr lang="en-US" dirty="0"/>
          </a:p>
        </p:txBody>
      </p:sp>
      <p:pic>
        <p:nvPicPr>
          <p:cNvPr id="34" name="Picture"/>
          <p:cNvPicPr/>
          <p:nvPr/>
        </p:nvPicPr>
        <p:blipFill>
          <a:blip r:embed="rId2"/>
          <a:stretch>
            <a:fillRect/>
          </a:stretch>
        </p:blipFill>
        <p:spPr>
          <a:xfrm rot="730274">
            <a:off x="4230069" y="2186054"/>
            <a:ext cx="4507985" cy="359447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37702" y="565954"/>
            <a:ext cx="3726443" cy="5443027"/>
          </a:xfrm>
        </p:spPr>
        <p:txBody>
          <a:bodyPr>
            <a:normAutofit lnSpcReduction="10000"/>
          </a:bodyPr>
          <a:lstStyle/>
          <a:p>
            <a:r>
              <a:rPr b="1" i="1">
                <a:solidFill>
                  <a:srgbClr val="0020C0"/>
                </a:solidFill>
              </a:rPr>
              <a:t>At Thornfield, Jane’s duties are to teach the master’s foster child </a:t>
            </a:r>
            <a:r>
              <a:rPr b="1" i="1" u="sng">
                <a:solidFill>
                  <a:srgbClr val="FF7F00"/>
                </a:solidFill>
              </a:rPr>
              <a:t>Adele Varens.</a:t>
            </a:r>
            <a:r>
              <a:rPr b="1" i="1">
                <a:solidFill>
                  <a:srgbClr val="0020C0"/>
                </a:solidFill>
              </a:rPr>
              <a:t> Although he has a brusque manner, Jane finds the master,</a:t>
            </a:r>
            <a:r>
              <a:rPr sz="3200" b="1" i="1" u="sng">
                <a:solidFill>
                  <a:srgbClr val="FF7F00"/>
                </a:solidFill>
              </a:rPr>
              <a:t> Edward Fairfax Rochester, attractive and fascinating.</a:t>
            </a:r>
            <a:endParaRPr lang="en-US" dirty="0"/>
          </a:p>
        </p:txBody>
      </p:sp>
      <p:sp>
        <p:nvSpPr>
          <p:cNvPr id="36" name="TextBox 36"/>
          <p:cNvSpPr txBox="1"/>
          <p:nvPr/>
        </p:nvSpPr>
        <p:spPr>
          <a:xfrm rot="864666">
            <a:off x="4114224" y="2316378"/>
            <a:ext cx="4536374" cy="808608"/>
          </a:xfrm>
          <a:prstGeom prst="rect">
            <a:avLst/>
          </a:prstGeom>
          <a:noFill/>
        </p:spPr>
        <p:txBody>
          <a:bodyPr anchor="ctr">
            <a:spAutoFit/>
          </a:bodyPr>
          <a:lstStyle/>
          <a:p>
            <a:pPr algn="ctr"/>
            <a:r>
              <a:rPr sz="2900" b="1" i="1">
                <a:solidFill>
                  <a:srgbClr val="FF7F00"/>
                </a:solidFill>
                <a:latin typeface="Carlito"/>
              </a:rPr>
              <a:t>AT THORNFIELD HALL</a:t>
            </a:r>
          </a:p>
        </p:txBody>
      </p:sp>
      <p:pic>
        <p:nvPicPr>
          <p:cNvPr id="40" name="Picture"/>
          <p:cNvPicPr/>
          <p:nvPr/>
        </p:nvPicPr>
        <p:blipFill>
          <a:blip r:embed="rId2"/>
          <a:stretch>
            <a:fillRect/>
          </a:stretch>
        </p:blipFill>
        <p:spPr>
          <a:xfrm rot="906599">
            <a:off x="3757177" y="3162369"/>
            <a:ext cx="4717299" cy="2784660"/>
          </a:xfrm>
          <a:prstGeom prst="rect">
            <a:avLst/>
          </a:prstGeom>
          <a:noFill/>
        </p:spPr>
      </p:pic>
      <p:pic>
        <p:nvPicPr>
          <p:cNvPr id="43" name="Picture"/>
          <p:cNvPicPr/>
          <p:nvPr/>
        </p:nvPicPr>
        <p:blipFill>
          <a:blip r:embed="rId3"/>
          <a:stretch>
            <a:fillRect/>
          </a:stretch>
        </p:blipFill>
        <p:spPr>
          <a:xfrm rot="1038332">
            <a:off x="5792033" y="46415"/>
            <a:ext cx="2518513" cy="2539857"/>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5848" y="793695"/>
            <a:ext cx="4154576" cy="7324899"/>
          </a:xfrm>
        </p:spPr>
        <p:txBody>
          <a:bodyPr/>
          <a:lstStyle/>
          <a:p>
            <a:pPr>
              <a:buFont typeface="Wingdings" pitchFamily="2" charset="2"/>
              <a:buChar char="Ø"/>
            </a:pPr>
            <a:r>
              <a:rPr i="1">
                <a:solidFill>
                  <a:srgbClr val="4060FF"/>
                </a:solidFill>
                <a:latin typeface="Short Stack"/>
              </a:rPr>
              <a:t>One night Jane is awakened by strange noises. Seeing smoke coming from Mr. Rochester’s room, she runs in and throws water on the fire, awakening him. </a:t>
            </a:r>
            <a:endParaRPr lang="en-US" dirty="0"/>
          </a:p>
          <a:p>
            <a:pPr>
              <a:buFont typeface="Wingdings" pitchFamily="2" charset="2"/>
              <a:buChar char="Ø"/>
            </a:pPr>
            <a:endParaRPr lang="en-US" dirty="0"/>
          </a:p>
        </p:txBody>
      </p:sp>
      <p:sp>
        <p:nvSpPr>
          <p:cNvPr id="4" name="Text Placeholder 3"/>
          <p:cNvSpPr>
            <a:spLocks noGrp="1"/>
          </p:cNvSpPr>
          <p:nvPr>
            <p:ph type="body" idx="2"/>
          </p:nvPr>
        </p:nvSpPr>
        <p:spPr>
          <a:xfrm>
            <a:off x="4825832" y="1010333"/>
            <a:ext cx="3860968" cy="5115830"/>
          </a:xfrm>
        </p:spPr>
        <p:txBody>
          <a:bodyPr/>
          <a:lstStyle/>
          <a:p>
            <a:r>
              <a:rPr i="1">
                <a:solidFill>
                  <a:srgbClr val="4060FF"/>
                </a:solidFill>
                <a:latin typeface="Short Stack"/>
              </a:rPr>
              <a:t>He leads Jane to believe that it is Grace Poole, a servant, who caused the damage</a:t>
            </a:r>
            <a:r>
              <a:rPr/>
              <a:t>.</a:t>
            </a:r>
          </a:p>
          <a:p>
            <a:endParaRPr/>
          </a:p>
        </p:txBody>
      </p:sp>
      <p:pic>
        <p:nvPicPr>
          <p:cNvPr id="57" name="Picture"/>
          <p:cNvPicPr/>
          <p:nvPr/>
        </p:nvPicPr>
        <p:blipFill>
          <a:blip r:embed="rId2"/>
          <a:stretch>
            <a:fillRect/>
          </a:stretch>
        </p:blipFill>
        <p:spPr>
          <a:xfrm>
            <a:off x="5161555" y="3754520"/>
            <a:ext cx="3604717" cy="254076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2222" y="195187"/>
            <a:ext cx="4233578" cy="5930976"/>
          </a:xfrm>
        </p:spPr>
        <p:txBody>
          <a:bodyPr>
            <a:normAutofit lnSpcReduction="10000"/>
          </a:bodyPr>
          <a:lstStyle/>
          <a:p>
            <a:r>
              <a:rPr b="1" i="1">
                <a:solidFill>
                  <a:srgbClr val="EA7FFF"/>
                </a:solidFill>
              </a:rPr>
              <a:t>Meanwhile, Mr. Rochester apparently pursues Blanche Ingram, a local beauty, while Jane’s love for him continues to grow</a:t>
            </a:r>
            <a:r>
              <a:rPr/>
              <a:t>.</a:t>
            </a:r>
          </a:p>
          <a:p>
            <a:r>
              <a:rPr b="1" i="1"/>
              <a:t>Jane leaves Thornfield to visit the dying Mrs. Reed, who tells her that John Eyre, her father’s brother, is trying to contact her</a:t>
            </a:r>
            <a:r>
              <a:rPr/>
              <a:t>.</a:t>
            </a:r>
          </a:p>
        </p:txBody>
      </p:sp>
      <p:pic>
        <p:nvPicPr>
          <p:cNvPr id="38" name="Picture"/>
          <p:cNvPicPr/>
          <p:nvPr/>
        </p:nvPicPr>
        <p:blipFill>
          <a:blip r:embed="rId2"/>
          <a:stretch>
            <a:fillRect/>
          </a:stretch>
        </p:blipFill>
        <p:spPr>
          <a:xfrm>
            <a:off x="4382527" y="1218323"/>
            <a:ext cx="7431369" cy="409216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00001" y="245041"/>
            <a:ext cx="4393288" cy="7014850"/>
          </a:xfrm>
        </p:spPr>
        <p:txBody>
          <a:bodyPr/>
          <a:lstStyle/>
          <a:p>
            <a:pPr>
              <a:buFont typeface="Wingdings" pitchFamily="2" charset="2"/>
              <a:buChar char="v"/>
            </a:pPr>
            <a:r>
              <a:rPr i="1">
                <a:solidFill>
                  <a:srgbClr val="FE0000"/>
                </a:solidFill>
                <a:latin typeface="Short Stack"/>
              </a:rPr>
              <a:t>When Jane returns to Thornfield, Mr. Rochester switches his affections from Blanche to Jane, and proposes marriage. The wedding ceremony is interrupted by Mr. Briggs, who claims that Mr. Rochester is already married.</a:t>
            </a:r>
            <a:endParaRPr lang="en-US" dirty="0"/>
          </a:p>
        </p:txBody>
      </p:sp>
      <p:pic>
        <p:nvPicPr>
          <p:cNvPr id="39" name="Picture"/>
          <p:cNvPicPr/>
          <p:nvPr/>
        </p:nvPicPr>
        <p:blipFill>
          <a:blip r:embed="rId2"/>
          <a:stretch>
            <a:fillRect/>
          </a:stretch>
        </p:blipFill>
        <p:spPr>
          <a:xfrm>
            <a:off x="4372996" y="140591"/>
            <a:ext cx="5283654" cy="3421575"/>
          </a:xfrm>
          <a:prstGeom prst="rect">
            <a:avLst/>
          </a:prstGeom>
          <a:noFill/>
        </p:spPr>
      </p:pic>
      <p:pic>
        <p:nvPicPr>
          <p:cNvPr id="50" name="Picture"/>
          <p:cNvPicPr/>
          <p:nvPr/>
        </p:nvPicPr>
        <p:blipFill>
          <a:blip r:embed="rId3"/>
          <a:stretch>
            <a:fillRect/>
          </a:stretch>
        </p:blipFill>
        <p:spPr>
          <a:xfrm>
            <a:off x="4380979" y="2779168"/>
            <a:ext cx="3855105" cy="427982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pPr algn="l"/>
            <a:r>
              <a:rPr lang="en-US" b="1" u="sng" dirty="0">
                <a:solidFill>
                  <a:srgbClr val="FF8081"/>
                </a:solidFill>
                <a:latin typeface="Droid Serif"/>
              </a:rPr>
              <a:t>AT MOOR HOUSE:-</a:t>
            </a:r>
          </a:p>
        </p:txBody>
      </p:sp>
      <p:sp>
        <p:nvSpPr>
          <p:cNvPr id="3" name="Text Placeholder 2"/>
          <p:cNvSpPr>
            <a:spLocks noGrp="1"/>
          </p:cNvSpPr>
          <p:nvPr>
            <p:ph type="body" idx="1"/>
          </p:nvPr>
        </p:nvSpPr>
        <p:spPr/>
        <p:txBody>
          <a:bodyPr/>
          <a:lstStyle/>
          <a:p>
            <a:r>
              <a:rPr sz="2800" i="1">
                <a:solidFill>
                  <a:srgbClr val="D300FD"/>
                </a:solidFill>
                <a:latin typeface="Short Stack"/>
              </a:rPr>
              <a:t>The mad Bertha Rochester, who is locked away on the third floor of Thornfield, is exposed to Jane. Jane flees, and arrives at Moor House where she is taken in by St. John Rivers, a minister. Jane receives an inheritance from her uncle, John Eyre.     St. John Rivers proposes marriage to Jane, but she declines since she still has Mr. Rochester on her mind.</a:t>
            </a:r>
            <a:endParaRPr lang="en-US" i="1" dirty="0">
              <a:solidFill>
                <a:srgbClr val="D300FD"/>
              </a:solidFill>
              <a:latin typeface="Short Stack"/>
            </a:endParaRPr>
          </a:p>
        </p:txBody>
      </p:sp>
      <p:pic>
        <p:nvPicPr>
          <p:cNvPr id="56" name="Picture"/>
          <p:cNvPicPr/>
          <p:nvPr/>
        </p:nvPicPr>
        <p:blipFill>
          <a:blip r:embed="rId2"/>
          <a:stretch>
            <a:fillRect/>
          </a:stretch>
        </p:blipFill>
        <p:spPr>
          <a:xfrm rot="94169">
            <a:off x="5858312" y="44298"/>
            <a:ext cx="3181122" cy="1723691"/>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83915" y="136452"/>
            <a:ext cx="3902885" cy="5989711"/>
          </a:xfrm>
        </p:spPr>
        <p:txBody>
          <a:bodyPr/>
          <a:lstStyle/>
          <a:p>
            <a:r>
              <a:rPr sz="2700" i="1">
                <a:solidFill>
                  <a:srgbClr val="FF8081"/>
                </a:solidFill>
                <a:latin typeface="Short Stack"/>
              </a:rPr>
              <a:t>Jane returns to Thornfield and discovers it has burned to the ground. It seems that Bertha Rochester set the fire and died in it, while Mr. Rochester suffered a mangled hand that had to be amputated and has been left blind. </a:t>
            </a:r>
            <a:endParaRPr lang="en-US" dirty="0"/>
          </a:p>
        </p:txBody>
      </p:sp>
      <p:pic>
        <p:nvPicPr>
          <p:cNvPr id="41" name="Picture"/>
          <p:cNvPicPr/>
          <p:nvPr/>
        </p:nvPicPr>
        <p:blipFill>
          <a:blip r:embed="rId2"/>
          <a:stretch>
            <a:fillRect/>
          </a:stretch>
        </p:blipFill>
        <p:spPr>
          <a:xfrm rot="18402">
            <a:off x="75702" y="203296"/>
            <a:ext cx="4445752" cy="3329419"/>
          </a:xfrm>
          <a:prstGeom prst="rect">
            <a:avLst/>
          </a:prstGeom>
          <a:noFill/>
        </p:spPr>
      </p:pic>
      <p:pic>
        <p:nvPicPr>
          <p:cNvPr id="42" name="Picture"/>
          <p:cNvPicPr/>
          <p:nvPr/>
        </p:nvPicPr>
        <p:blipFill>
          <a:blip r:embed="rId3"/>
          <a:stretch>
            <a:fillRect/>
          </a:stretch>
        </p:blipFill>
        <p:spPr>
          <a:xfrm>
            <a:off x="170755" y="3551767"/>
            <a:ext cx="4272917" cy="3407043"/>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rot="21576276">
            <a:off x="579422" y="355541"/>
            <a:ext cx="8082414" cy="6043587"/>
          </a:xfrm>
        </p:spPr>
        <p:txBody>
          <a:bodyPr/>
          <a:lstStyle/>
          <a:p>
            <a:r>
              <a:rPr sz="3100" b="0" i="0" strike="noStrike">
                <a:solidFill>
                  <a:srgbClr val="FF8081"/>
                </a:solidFill>
                <a:latin typeface="Short Stack"/>
              </a:rPr>
              <a:t>Jane immediately leaves Moor House to search for her true love, Rochester. Arriving at Millcote, she discovers Thornfield a burned wreck, just as predicted in her dreams. dreams a local innkeeper, she learns that Bertha Mason burned the house down one night and that Rochester lost an eye and a hand while trying to save her and the servants. He now lives in seclusion at Ferndean.</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pPr algn="l"/>
            <a:r>
              <a:rPr lang="en-US" b="1" i="0" u="sng" dirty="0">
                <a:solidFill>
                  <a:srgbClr val="6A0080"/>
                </a:solidFill>
                <a:latin typeface="Pinyon Script"/>
              </a:rPr>
              <a:t>Conclusion :-</a:t>
            </a:r>
          </a:p>
        </p:txBody>
      </p:sp>
      <p:sp>
        <p:nvSpPr>
          <p:cNvPr id="3" name="Text Placeholder 2"/>
          <p:cNvSpPr>
            <a:spLocks noGrp="1"/>
          </p:cNvSpPr>
          <p:nvPr>
            <p:ph type="body" idx="1"/>
          </p:nvPr>
        </p:nvSpPr>
        <p:spPr/>
        <p:txBody>
          <a:bodyPr/>
          <a:lstStyle/>
          <a:p>
            <a:r>
              <a:rPr sz="2900" b="1" i="1">
                <a:solidFill>
                  <a:srgbClr val="FF9F40"/>
                </a:solidFill>
                <a:latin typeface="Droid Serif"/>
              </a:rPr>
              <a:t>The two lovers are joyfully reunited and soon marry. Ten years later, Jane writes this narrative. Her married life is still blissful; Adèle has grown to be a helpful companion for Jane; Diana and Mary Rivers are happily married; St. John still works as a missionary, but is nearing death; and Rochester has regained partial vision, enough to see their first-born son.</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5" name="Picture"/>
          <p:cNvPicPr/>
          <p:nvPr/>
        </p:nvPicPr>
        <p:blipFill>
          <a:blip r:embed="rId2"/>
          <a:stretch>
            <a:fillRect/>
          </a:stretch>
        </p:blipFill>
        <p:spPr>
          <a:xfrm>
            <a:off x="325762" y="-86089"/>
            <a:ext cx="5041185" cy="4197285"/>
          </a:xfrm>
          <a:prstGeom prst="rect">
            <a:avLst/>
          </a:prstGeom>
          <a:noFill/>
        </p:spPr>
      </p:pic>
      <p:pic>
        <p:nvPicPr>
          <p:cNvPr id="46" name="Picture"/>
          <p:cNvPicPr/>
          <p:nvPr/>
        </p:nvPicPr>
        <p:blipFill>
          <a:blip r:embed="rId3"/>
          <a:stretch>
            <a:fillRect/>
          </a:stretch>
        </p:blipFill>
        <p:spPr>
          <a:xfrm rot="21578454">
            <a:off x="3056477" y="3240955"/>
            <a:ext cx="6392727" cy="3773676"/>
          </a:xfrm>
          <a:prstGeom prst="rect">
            <a:avLst/>
          </a:prstGeom>
          <a:noFill/>
        </p:spPr>
      </p:pic>
      <p:pic>
        <p:nvPicPr>
          <p:cNvPr id="47" name="Picture"/>
          <p:cNvPicPr/>
          <p:nvPr/>
        </p:nvPicPr>
        <p:blipFill>
          <a:blip r:embed="rId4"/>
          <a:stretch>
            <a:fillRect/>
          </a:stretch>
        </p:blipFill>
        <p:spPr>
          <a:xfrm>
            <a:off x="3911854" y="-270393"/>
            <a:ext cx="5765800" cy="3733800"/>
          </a:xfrm>
          <a:prstGeom prst="rect">
            <a:avLst/>
          </a:prstGeom>
          <a:noFill/>
        </p:spPr>
      </p:pic>
      <p:sp>
        <p:nvSpPr>
          <p:cNvPr id="49" name="TextBox 49"/>
          <p:cNvSpPr txBox="1"/>
          <p:nvPr/>
        </p:nvSpPr>
        <p:spPr>
          <a:xfrm>
            <a:off x="-983057" y="4140154"/>
            <a:ext cx="5334000" cy="1778001"/>
          </a:xfrm>
          <a:prstGeom prst="rect">
            <a:avLst/>
          </a:prstGeom>
          <a:noFill/>
        </p:spPr>
        <p:txBody>
          <a:bodyPr anchor="ctr">
            <a:spAutoFit/>
          </a:bodyPr>
          <a:lstStyle/>
          <a:p>
            <a:pPr algn="ctr"/>
            <a:r>
              <a:rPr sz="3800" b="1" i="1">
                <a:solidFill>
                  <a:srgbClr val="9F00BF"/>
                </a:solidFill>
                <a:latin typeface="Pinyon Script"/>
              </a:rPr>
              <a:t>The </a:t>
            </a:r>
          </a:p>
          <a:p>
            <a:pPr algn="ctr"/>
            <a:r>
              <a:rPr sz="3800" b="1" i="1">
                <a:solidFill>
                  <a:srgbClr val="9F00BF"/>
                </a:solidFill>
                <a:latin typeface="Pinyon Script"/>
              </a:rPr>
              <a:t>   End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Droid Sans"/>
        <a:ea typeface="Droid Sans"/>
        <a:cs typeface="Droid Sans"/>
      </a:majorFont>
      <a:minorFont>
        <a:latin typeface="Droid Sans"/>
        <a:ea typeface="Droid Sans"/>
        <a:cs typeface="Droid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Droid Sans"/>
        <a:ea typeface="Droid Sans"/>
        <a:cs typeface="Droid Sans"/>
      </a:majorFont>
      <a:minorFont>
        <a:latin typeface="Droid Sans"/>
        <a:ea typeface="Droid Sans"/>
        <a:cs typeface="Droid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676</Words>
  <Application>Quickpoint</Application>
  <PresentationFormat>On-screen Show (4:3)</PresentationFormat>
  <Paragraphs>33</Paragraphs>
  <Slides>15</Slides>
  <Notes>0</Notes>
  <HiddenSlides>0</HiddenSlides>
  <MMClips>0</MMClips>
  <ScaleCrop>false</ScaleCrop>
  <HeadingPairs>
    <vt:vector size="4" baseType="variant">
      <vt:variant>
        <vt:lpstr>Design Template</vt:lpstr>
      </vt:variant>
      <vt:variant>
        <vt:i4>1</vt:i4>
      </vt:variant>
      <vt:variant>
        <vt:lpstr>Slide Titles</vt:lpstr>
      </vt:variant>
      <vt:variant>
        <vt:i4>15</vt:i4>
      </vt:variant>
    </vt:vector>
  </HeadingPairs>
  <TitlesOfParts>
    <vt:vector size="16" baseType="lpstr">
      <vt:lpstr>Office Theme</vt:lpstr>
      <vt:lpstr>PRESENTATION ON JANE EYRE (Summary)</vt:lpstr>
      <vt:lpstr>Slide 2</vt:lpstr>
      <vt:lpstr>INTRODUTION:-</vt:lpstr>
      <vt:lpstr>Slide 4</vt:lpstr>
      <vt:lpstr>Slide 5</vt:lpstr>
      <vt:lpstr> AT LOWOOD SCHOOL:-</vt:lpstr>
      <vt:lpstr>Slide 7</vt:lpstr>
      <vt:lpstr>Slide 8</vt:lpstr>
      <vt:lpstr>Slide 9</vt:lpstr>
      <vt:lpstr>Slide 10</vt:lpstr>
      <vt:lpstr>AT MOOR HOUSE:-</vt:lpstr>
      <vt:lpstr>Slide 12</vt:lpstr>
      <vt:lpstr>Slide 13</vt:lpstr>
      <vt:lpstr>Conclusion :-</vt:lpstr>
      <vt:lpstr>Slide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prabhjit singh</cp:lastModifiedBy>
  <cp:revision>4</cp:revision>
  <dcterms:created xsi:type="dcterms:W3CDTF">2015-12-13T16:04:38Z</dcterms:created>
  <dcterms:modified xsi:type="dcterms:W3CDTF">2015-12-13T16:08:12Z</dcterms:modified>
</cp:coreProperties>
</file>